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6"/>
    <a:srgbClr val="12284C"/>
    <a:srgbClr val="2659B0"/>
    <a:srgbClr val="DEB1AA"/>
    <a:srgbClr val="E19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648"/>
  </p:normalViewPr>
  <p:slideViewPr>
    <p:cSldViewPr snapToGrid="0" snapToObjects="1">
      <p:cViewPr varScale="1">
        <p:scale>
          <a:sx n="105" d="100"/>
          <a:sy n="105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6D97-CD17-1F40-B389-0A367E934767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49A88-0F90-D147-A744-FF19843FA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5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49A88-0F90-D147-A744-FF19843FA2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E7803-6150-ECC5-9093-177BE0027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A20D0-1987-31D0-44AE-572120274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1547-F23A-187B-7B86-7DBC7435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4ABB-7533-53E0-2CFC-C74FF3C2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652C4-0EA1-7D29-6A83-D6D9C100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6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5712-4532-DDC6-C30C-7DAD6CB3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5A03F-D805-F073-656A-4F4E0DE0B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ECDF2-F440-29B9-6E2F-E1EBC683E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43DEB-58DA-F335-53E9-4535FB5E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04CC8-D165-9056-BA78-355E1AD6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6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11309-473C-0689-1D13-9BBD646A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087D-4E02-0FFF-9FE3-BC3AEAAF8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E6EBF-C2B7-D353-80C4-B545105A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8EE0C-7B03-9228-68DA-FDEB5B3D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C9A3D-8817-08C6-341C-F02337BD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4D1C-2F79-B8EF-AACF-25C9CC4C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1DA7A-AD72-AE6F-AB51-AD1855800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0E96B-AAAF-BE83-6715-F7CE52F3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089A-15D2-1518-FE57-DEE11DDF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FC8C8-E40E-510F-E682-EABA6B0B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3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F2ED-7DEA-54AC-09EF-CB854F95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C9042-BE06-4B27-9DB1-CB6242A7D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BB4E6-A6A1-9E92-6767-3759E833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87071-26CB-1850-ABDD-7FD545EDF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88E3F-3B81-6F40-71F5-1B67A59D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4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BD2B-1805-9389-6D01-5D9E3539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AAABD-FABD-46F6-5C62-46E00CA74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43F6B-5854-1869-522A-4ED9ACCED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CFBDF-D208-B10E-4E57-FAB6A08E3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C53DD-EDC2-990B-52E5-7571155F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F90FB-2A24-30EB-4A05-333BF60F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0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1F57-ACAC-FA43-C299-9F0042FA9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6D1F-6D43-4D5F-B7FC-7ABC24713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5568B-7C48-DD9B-D025-6FC635815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55F1A-51E2-7D0E-1661-8A94781F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DE563A-BAE1-B330-5B99-B1C41C2E0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63EB3-401E-AE6A-04A9-EA459840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8D66B-46FF-998F-388E-64290151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241B0-3002-3351-051D-E9C781D7D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2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FB5C-0DF9-50DD-5910-8E553F5C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9C9CC-BF1D-E225-7A46-A2DF0DB5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0344E-6080-8FE2-0AD3-983BBF10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5189D-E65E-A2E8-1879-F3D629CD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23B6D-01DE-E449-C71A-7DAA295E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5FF02-98EB-F05C-D20D-23E44B15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87DF9-1625-131E-2192-7B9168DC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8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CF4A-2395-343F-1B3A-3E45C0BC1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99D1-A6A4-DF30-3D7A-4EC712DA9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597D23-321B-822D-96E0-466EF2A62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C686-2A12-A3CD-4AB4-18149A32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F97C1-7A70-D299-E40A-7B4D4019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F6DAE-3BAF-7F38-49AF-7DED6B40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0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EA1B-3A95-BC95-C349-493B49685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77597A-4411-E9BC-5E71-5A11E76CD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83C80-6685-10A4-1333-9B0B9712F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69190-7592-B353-3E81-36E32413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058E1-6056-BE34-B45A-93D768203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C9851-04FF-6BBD-F041-8801FA4A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3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BBCF54-D154-8BB0-599C-ADA978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B631A-DAA1-014D-6198-607886B0A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6F27F-4F71-0BA1-7825-3211B8967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3D35-9072-DB45-99DD-A79168923701}" type="datetimeFigureOut">
              <a:rPr lang="en-US" smtClean="0"/>
              <a:t>7/20/22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B9B41-EE9B-0D54-DDC9-29A38C5B3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87ACF-C5D7-8CA9-1DA9-24B8F0C6F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8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sv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8E875D-FFC0-BA84-9248-333324521A04}"/>
              </a:ext>
            </a:extLst>
          </p:cNvPr>
          <p:cNvSpPr/>
          <p:nvPr/>
        </p:nvSpPr>
        <p:spPr>
          <a:xfrm>
            <a:off x="0" y="0"/>
            <a:ext cx="12192000" cy="967765"/>
          </a:xfrm>
          <a:prstGeom prst="rect">
            <a:avLst/>
          </a:prstGeom>
          <a:solidFill>
            <a:srgbClr val="12284C"/>
          </a:solidFill>
          <a:ln>
            <a:solidFill>
              <a:srgbClr val="122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3D03-FC69-2B83-26DA-C3E4FEE09CCF}"/>
              </a:ext>
            </a:extLst>
          </p:cNvPr>
          <p:cNvSpPr txBox="1"/>
          <p:nvPr/>
        </p:nvSpPr>
        <p:spPr>
          <a:xfrm>
            <a:off x="1750998" y="10703"/>
            <a:ext cx="86570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u="sng" dirty="0">
                <a:solidFill>
                  <a:schemeClr val="bg1"/>
                </a:solidFill>
                <a:latin typeface="Times" pitchFamily="2" charset="0"/>
              </a:rPr>
              <a:t>Spatial Analysis of Tumor Heterogeneity Using Machine Learning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20FD9-18DF-41E7-4633-605A577B8E33}"/>
              </a:ext>
            </a:extLst>
          </p:cNvPr>
          <p:cNvSpPr txBox="1"/>
          <p:nvPr/>
        </p:nvSpPr>
        <p:spPr>
          <a:xfrm>
            <a:off x="51457" y="1433599"/>
            <a:ext cx="3503507" cy="307777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33F0-3852-D896-8C7B-2AFC34933286}"/>
              </a:ext>
            </a:extLst>
          </p:cNvPr>
          <p:cNvSpPr txBox="1"/>
          <p:nvPr/>
        </p:nvSpPr>
        <p:spPr>
          <a:xfrm>
            <a:off x="48242" y="3927186"/>
            <a:ext cx="3513899" cy="307777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400" dirty="0"/>
              <a:t>Related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22349-D0F9-81CC-C7B5-93CEB572D5CF}"/>
              </a:ext>
            </a:extLst>
          </p:cNvPr>
          <p:cNvSpPr txBox="1"/>
          <p:nvPr/>
        </p:nvSpPr>
        <p:spPr>
          <a:xfrm>
            <a:off x="3798587" y="1427529"/>
            <a:ext cx="4561872" cy="307777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400" dirty="0"/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585DA-AF88-698C-352A-7B23B8EB643F}"/>
              </a:ext>
            </a:extLst>
          </p:cNvPr>
          <p:cNvSpPr txBox="1"/>
          <p:nvPr/>
        </p:nvSpPr>
        <p:spPr>
          <a:xfrm>
            <a:off x="8640653" y="1429636"/>
            <a:ext cx="3503507" cy="307777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400" dirty="0"/>
              <a:t>Results &amp; 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699B3-2988-5C19-23FD-1A169C507A84}"/>
              </a:ext>
            </a:extLst>
          </p:cNvPr>
          <p:cNvSpPr txBox="1"/>
          <p:nvPr/>
        </p:nvSpPr>
        <p:spPr>
          <a:xfrm>
            <a:off x="58634" y="1741376"/>
            <a:ext cx="35035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defined by the National Cancer Institute, tumor heterogeneity describes how </a:t>
            </a:r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tumor cells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same cancer type can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differences from one another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property serves as a serious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effective cancer treatments and therapies [2].</a:t>
            </a:r>
          </a:p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the use of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transcriptomics,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RNA sequencing that captures gene expression over entire tumor tissue samples [3]. Specifically, we analyze tumor heterogeneity of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metastatic ER positive breast cancer tissue from liver samples. 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Ultimately, we find that spatial analysis and machine learning techniques can effectively analyze tumor heterogeneity by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segmenting key regions and identifying notable gene expression patterns.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llinois Fighting Illini - Wikipedia">
            <a:extLst>
              <a:ext uri="{FF2B5EF4-FFF2-40B4-BE49-F238E27FC236}">
                <a16:creationId xmlns:a16="http://schemas.microsoft.com/office/drawing/2014/main" id="{0EEE6F44-FA63-85CE-0EFF-A94614D7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9" y="105646"/>
            <a:ext cx="523520" cy="75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MA Data Archive, NCSA, University of Illinois">
            <a:extLst>
              <a:ext uri="{FF2B5EF4-FFF2-40B4-BE49-F238E27FC236}">
                <a16:creationId xmlns:a16="http://schemas.microsoft.com/office/drawing/2014/main" id="{D29ECB2B-C391-063A-B5E7-6F2CCE13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7" y="106243"/>
            <a:ext cx="1047041" cy="75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634404-5310-1B35-9316-930BE46A169E}"/>
              </a:ext>
            </a:extLst>
          </p:cNvPr>
          <p:cNvSpPr txBox="1"/>
          <p:nvPr/>
        </p:nvSpPr>
        <p:spPr>
          <a:xfrm>
            <a:off x="8655265" y="5992367"/>
            <a:ext cx="350350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NCI Dictionary of Cancer terms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National Cancer Institute. (n.d.). Retrieved July 14, 2022, from https://www.cancer.gov/publications/dictionaries/cancer-terms/def/tumor-heterogeneity 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Janku F. Tumor heterogeneity in the clinic: is it a real problem? Ther Adv Med Oncol. 2014 Mar;6(2):43-51. doi: 10.1177/1758834013517414. PMID: 24587830; PMCID: PMC3932055.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Marx, V. Method of the Year: spatially resolved transcriptomics. Nat Methods 18, 9–14 (2021). https://doi.org/10.1038/s41592-020-01033-y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[4]Sidra Nawaz, Yinyin Yuan, Computational pathology: Exploring the spatial dimension of tumor ecology, Cancer Letters, Volume 380, Issue 1, 2016, Pages 296-303, ISSN 0304-3835, https://doi.org/10.1016/j.canlet.2015.11.018.</a:t>
            </a:r>
          </a:p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[5]Berglund, E., Maaskola, J., Schultz, N. et al. Spatial maps of prostate cancer transcriptomes reveal an unexplored landscape of heterogeneity. Nat Commun 9, 2419 (2018). https://doi.org/10.1038/s41467-018-04724-5</a:t>
            </a: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530C0-45BA-CEA2-61A6-8B3F00B3F9DE}"/>
              </a:ext>
            </a:extLst>
          </p:cNvPr>
          <p:cNvSpPr txBox="1"/>
          <p:nvPr/>
        </p:nvSpPr>
        <p:spPr>
          <a:xfrm>
            <a:off x="52262" y="4219089"/>
            <a:ext cx="3503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of research focused on spatial analysis of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tumor ecology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effective use of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macroecological statistical methods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analyzing the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microenvironment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tumors, including predatory, mutualistic, commensal, and parasitic relationships between normal, cancer, and immune cells [4]. </a:t>
            </a:r>
          </a:p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separate study created spatial maps of prostate cancer samples to delineate cancer foci using gene expression gradients rather than histological factors [5].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A086A5-3BCE-F132-5DC3-CEFC7C813A80}"/>
              </a:ext>
            </a:extLst>
          </p:cNvPr>
          <p:cNvSpPr/>
          <p:nvPr/>
        </p:nvSpPr>
        <p:spPr>
          <a:xfrm>
            <a:off x="37143" y="1021142"/>
            <a:ext cx="12117714" cy="357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Finding: SVMs and Random Forest Classifiers can effectively analyze tumor heterogeneity by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segmenting tumor, non-tumor, and hepatocyte regions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CA8CBC-7D2B-E806-345D-D9FB75B2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3" y="5542874"/>
            <a:ext cx="3024592" cy="112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DEB3D72-5D90-8412-4F5E-949950FBE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498" y="1973473"/>
            <a:ext cx="946124" cy="941393"/>
          </a:xfrm>
          <a:prstGeom prst="rect">
            <a:avLst/>
          </a:prstGeom>
        </p:spPr>
      </p:pic>
      <p:pic>
        <p:nvPicPr>
          <p:cNvPr id="17" name="Picture 16" descr="A piece of meat on a plate&#10;&#10;Description automatically generated with low confidence">
            <a:extLst>
              <a:ext uri="{FF2B5EF4-FFF2-40B4-BE49-F238E27FC236}">
                <a16:creationId xmlns:a16="http://schemas.microsoft.com/office/drawing/2014/main" id="{E404F1C7-04E7-CD57-0EFD-5D8B2C124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1221" y="1973472"/>
            <a:ext cx="946125" cy="94139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738667-030B-AD42-5304-31568F96C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r="5241"/>
          <a:stretch/>
        </p:blipFill>
        <p:spPr bwMode="auto">
          <a:xfrm>
            <a:off x="7032945" y="1973472"/>
            <a:ext cx="1020250" cy="94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18D108-CC38-0D05-62A1-346662EB6A53}"/>
              </a:ext>
            </a:extLst>
          </p:cNvPr>
          <p:cNvSpPr/>
          <p:nvPr/>
        </p:nvSpPr>
        <p:spPr>
          <a:xfrm>
            <a:off x="4209253" y="1921550"/>
            <a:ext cx="4064045" cy="1045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10B3D-190A-E3C5-675A-90B3CFBA9028}"/>
              </a:ext>
            </a:extLst>
          </p:cNvPr>
          <p:cNvSpPr txBox="1"/>
          <p:nvPr/>
        </p:nvSpPr>
        <p:spPr>
          <a:xfrm rot="16200000">
            <a:off x="3227066" y="2332400"/>
            <a:ext cx="166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Preparation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26490B6-BF00-B3C9-42CE-F454A055EA67}"/>
              </a:ext>
            </a:extLst>
          </p:cNvPr>
          <p:cNvSpPr/>
          <p:nvPr/>
        </p:nvSpPr>
        <p:spPr>
          <a:xfrm>
            <a:off x="5362743" y="2350796"/>
            <a:ext cx="321356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0BE77FB-FBF3-19C9-06E8-0B07703A42D3}"/>
              </a:ext>
            </a:extLst>
          </p:cNvPr>
          <p:cNvSpPr/>
          <p:nvPr/>
        </p:nvSpPr>
        <p:spPr>
          <a:xfrm>
            <a:off x="6690397" y="2350796"/>
            <a:ext cx="321356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9BFD38-B4E5-987D-04F9-34BF5135C0AD}"/>
              </a:ext>
            </a:extLst>
          </p:cNvPr>
          <p:cNvSpPr txBox="1"/>
          <p:nvPr/>
        </p:nvSpPr>
        <p:spPr>
          <a:xfrm>
            <a:off x="4329826" y="2972981"/>
            <a:ext cx="1065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 Frozen Tissue Sample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3AB4F2-53E5-E402-1784-7E8B3473AA1C}"/>
              </a:ext>
            </a:extLst>
          </p:cNvPr>
          <p:cNvSpPr txBox="1"/>
          <p:nvPr/>
        </p:nvSpPr>
        <p:spPr>
          <a:xfrm>
            <a:off x="5647822" y="2968080"/>
            <a:ext cx="1065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Coordinates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9D2A8-0593-ADF1-0086-609B3F8DC91D}"/>
              </a:ext>
            </a:extLst>
          </p:cNvPr>
          <p:cNvSpPr txBox="1"/>
          <p:nvPr/>
        </p:nvSpPr>
        <p:spPr>
          <a:xfrm>
            <a:off x="6979872" y="3029635"/>
            <a:ext cx="1126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UMI Counts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E7553-D503-2720-B96D-F5688621F1B7}"/>
              </a:ext>
            </a:extLst>
          </p:cNvPr>
          <p:cNvSpPr txBox="1"/>
          <p:nvPr/>
        </p:nvSpPr>
        <p:spPr>
          <a:xfrm rot="16200000">
            <a:off x="3289372" y="3756173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Preprocessing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196BA72-88B8-397B-B354-8A50CD9FEEAA}"/>
              </a:ext>
            </a:extLst>
          </p:cNvPr>
          <p:cNvSpPr/>
          <p:nvPr/>
        </p:nvSpPr>
        <p:spPr>
          <a:xfrm>
            <a:off x="4217903" y="3304593"/>
            <a:ext cx="4064045" cy="1214223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E58358-A5AE-E5A8-FFA2-BF527A7B4C36}"/>
              </a:ext>
            </a:extLst>
          </p:cNvPr>
          <p:cNvSpPr txBox="1"/>
          <p:nvPr/>
        </p:nvSpPr>
        <p:spPr>
          <a:xfrm>
            <a:off x="4296775" y="4530122"/>
            <a:ext cx="1397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Summary Statistics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B4B079-678A-0F0D-6A95-54A4730FA6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3057" y="3552399"/>
            <a:ext cx="1080554" cy="72555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7FAE224-FF4C-70D8-81C7-29A17F19B5B3}"/>
              </a:ext>
            </a:extLst>
          </p:cNvPr>
          <p:cNvSpPr txBox="1"/>
          <p:nvPr/>
        </p:nvSpPr>
        <p:spPr>
          <a:xfrm>
            <a:off x="6585559" y="4522152"/>
            <a:ext cx="1397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+ Manual Filtering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DC2DD4-9FAB-BAAF-2BE4-6F37E12C3E90}"/>
              </a:ext>
            </a:extLst>
          </p:cNvPr>
          <p:cNvCxnSpPr>
            <a:cxnSpLocks/>
          </p:cNvCxnSpPr>
          <p:nvPr/>
        </p:nvCxnSpPr>
        <p:spPr>
          <a:xfrm flipH="1">
            <a:off x="5565161" y="2914866"/>
            <a:ext cx="1984508" cy="7881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074C9DA-97E2-E470-5A60-8A26708F17A7}"/>
              </a:ext>
            </a:extLst>
          </p:cNvPr>
          <p:cNvSpPr txBox="1"/>
          <p:nvPr/>
        </p:nvSpPr>
        <p:spPr>
          <a:xfrm rot="16200000">
            <a:off x="3468543" y="5558857"/>
            <a:ext cx="1163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ML Analysis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CFC3613-5C8B-527B-4B29-C7153D7C66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333" y="3456680"/>
            <a:ext cx="1477642" cy="903003"/>
          </a:xfrm>
          <a:prstGeom prst="rect">
            <a:avLst/>
          </a:prstGeom>
        </p:spPr>
      </p:pic>
      <p:sp>
        <p:nvSpPr>
          <p:cNvPr id="56" name="Right Arrow 55">
            <a:extLst>
              <a:ext uri="{FF2B5EF4-FFF2-40B4-BE49-F238E27FC236}">
                <a16:creationId xmlns:a16="http://schemas.microsoft.com/office/drawing/2014/main" id="{C96DEC35-800A-348A-B858-993624BDEF27}"/>
              </a:ext>
            </a:extLst>
          </p:cNvPr>
          <p:cNvSpPr/>
          <p:nvPr/>
        </p:nvSpPr>
        <p:spPr>
          <a:xfrm>
            <a:off x="5769042" y="3843407"/>
            <a:ext cx="560860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F0145E4-1578-D173-0AD8-0A4AAEFA01BF}"/>
              </a:ext>
            </a:extLst>
          </p:cNvPr>
          <p:cNvSpPr/>
          <p:nvPr/>
        </p:nvSpPr>
        <p:spPr>
          <a:xfrm>
            <a:off x="4209253" y="4786497"/>
            <a:ext cx="4064045" cy="18217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574FF7-BE9C-6EF6-4066-A0803B9AB8AB}"/>
              </a:ext>
            </a:extLst>
          </p:cNvPr>
          <p:cNvSpPr txBox="1"/>
          <p:nvPr/>
        </p:nvSpPr>
        <p:spPr>
          <a:xfrm rot="16200000">
            <a:off x="3708586" y="2319729"/>
            <a:ext cx="1176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10X Genomics Visium Spaceranger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7B5014-8D83-0030-3361-2CE7AFA81357}"/>
              </a:ext>
            </a:extLst>
          </p:cNvPr>
          <p:cNvSpPr txBox="1"/>
          <p:nvPr/>
        </p:nvSpPr>
        <p:spPr>
          <a:xfrm>
            <a:off x="4341978" y="6608218"/>
            <a:ext cx="1766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Annotations to Target Vectors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81B16C-9832-047F-38A3-CF85758F3C90}"/>
              </a:ext>
            </a:extLst>
          </p:cNvPr>
          <p:cNvSpPr txBox="1"/>
          <p:nvPr/>
        </p:nvSpPr>
        <p:spPr>
          <a:xfrm>
            <a:off x="6569474" y="6604760"/>
            <a:ext cx="1766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Tissue Coordinates</a:t>
            </a:r>
          </a:p>
        </p:txBody>
      </p:sp>
      <p:pic>
        <p:nvPicPr>
          <p:cNvPr id="68" name="Picture 67" descr="Map&#10;&#10;Description automatically generated">
            <a:extLst>
              <a:ext uri="{FF2B5EF4-FFF2-40B4-BE49-F238E27FC236}">
                <a16:creationId xmlns:a16="http://schemas.microsoft.com/office/drawing/2014/main" id="{5A28B7CA-3E56-0992-0417-BDBDB2C51B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0524" y="5018303"/>
            <a:ext cx="1355113" cy="13486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66FE260-839F-2D6E-5958-47609014DF76}"/>
              </a:ext>
            </a:extLst>
          </p:cNvPr>
          <p:cNvSpPr txBox="1"/>
          <p:nvPr/>
        </p:nvSpPr>
        <p:spPr>
          <a:xfrm>
            <a:off x="8622285" y="4324752"/>
            <a:ext cx="3503507" cy="307777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400" dirty="0"/>
              <a:t>Future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194D95-8458-E331-8CF3-53C69C158E60}"/>
              </a:ext>
            </a:extLst>
          </p:cNvPr>
          <p:cNvSpPr txBox="1"/>
          <p:nvPr/>
        </p:nvSpPr>
        <p:spPr>
          <a:xfrm>
            <a:off x="8622285" y="5716471"/>
            <a:ext cx="3548555" cy="307777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400" dirty="0"/>
              <a:t>References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5485DE5-4C3D-EC82-8D3B-3E01A4F392A6}"/>
              </a:ext>
            </a:extLst>
          </p:cNvPr>
          <p:cNvSpPr/>
          <p:nvPr/>
        </p:nvSpPr>
        <p:spPr>
          <a:xfrm>
            <a:off x="6003836" y="5005277"/>
            <a:ext cx="506489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0167F390-C1A3-7B68-4384-28922A8051A7}"/>
              </a:ext>
            </a:extLst>
          </p:cNvPr>
          <p:cNvSpPr/>
          <p:nvPr/>
        </p:nvSpPr>
        <p:spPr>
          <a:xfrm>
            <a:off x="6003836" y="5399612"/>
            <a:ext cx="506489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28AD7270-9849-7120-8855-B51BF03F59D9}"/>
              </a:ext>
            </a:extLst>
          </p:cNvPr>
          <p:cNvSpPr/>
          <p:nvPr/>
        </p:nvSpPr>
        <p:spPr>
          <a:xfrm>
            <a:off x="6012766" y="5805621"/>
            <a:ext cx="506489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3A28D913-A6D7-37E1-98FC-7F73F841E432}"/>
              </a:ext>
            </a:extLst>
          </p:cNvPr>
          <p:cNvSpPr/>
          <p:nvPr/>
        </p:nvSpPr>
        <p:spPr>
          <a:xfrm>
            <a:off x="6012767" y="6187852"/>
            <a:ext cx="506489" cy="186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DF1D40-AFE5-EE05-D3F5-B163F02908E8}"/>
              </a:ext>
            </a:extLst>
          </p:cNvPr>
          <p:cNvSpPr txBox="1"/>
          <p:nvPr/>
        </p:nvSpPr>
        <p:spPr>
          <a:xfrm>
            <a:off x="6713290" y="4963742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C6C845-4435-78A2-E499-E19C22F2BD25}"/>
              </a:ext>
            </a:extLst>
          </p:cNvPr>
          <p:cNvSpPr txBox="1"/>
          <p:nvPr/>
        </p:nvSpPr>
        <p:spPr>
          <a:xfrm>
            <a:off x="6568034" y="5356820"/>
            <a:ext cx="172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6E6A28E-4D7F-020E-11A0-19FF94E667AF}"/>
              </a:ext>
            </a:extLst>
          </p:cNvPr>
          <p:cNvSpPr txBox="1"/>
          <p:nvPr/>
        </p:nvSpPr>
        <p:spPr>
          <a:xfrm>
            <a:off x="6521340" y="5760494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31B0BD-0AD6-04AF-2850-592957F8A4A2}"/>
              </a:ext>
            </a:extLst>
          </p:cNvPr>
          <p:cNvSpPr txBox="1"/>
          <p:nvPr/>
        </p:nvSpPr>
        <p:spPr>
          <a:xfrm>
            <a:off x="7145590" y="6135784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238479-32EE-9A3E-4288-DD4235038B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27737" y="3024409"/>
            <a:ext cx="1114142" cy="80754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82518C9-48AA-FC09-FD22-CA83A7793F6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014"/>
          <a:stretch/>
        </p:blipFill>
        <p:spPr>
          <a:xfrm>
            <a:off x="9770229" y="3024409"/>
            <a:ext cx="1160351" cy="81174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A0CF63C-5362-469E-CC9C-0350A6BDE9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70852" y="3022005"/>
            <a:ext cx="1127783" cy="80754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85C493B-F612-5B56-E0CA-C33702401EE8}"/>
              </a:ext>
            </a:extLst>
          </p:cNvPr>
          <p:cNvSpPr txBox="1"/>
          <p:nvPr/>
        </p:nvSpPr>
        <p:spPr>
          <a:xfrm>
            <a:off x="8683709" y="3840017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" pitchFamily="2" charset="0"/>
              </a:rPr>
              <a:t>Logistic Regression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7C0068E-50F4-46BA-91E2-0918FFD375BF}"/>
              </a:ext>
            </a:extLst>
          </p:cNvPr>
          <p:cNvSpPr txBox="1"/>
          <p:nvPr/>
        </p:nvSpPr>
        <p:spPr>
          <a:xfrm>
            <a:off x="9763052" y="3830087"/>
            <a:ext cx="1196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Times" pitchFamily="2" charset="0"/>
              </a:rPr>
              <a:t>Support Vector Machine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11175F-850C-A91F-2EBC-E4A4FDC25403}"/>
              </a:ext>
            </a:extLst>
          </p:cNvPr>
          <p:cNvSpPr txBox="1"/>
          <p:nvPr/>
        </p:nvSpPr>
        <p:spPr>
          <a:xfrm>
            <a:off x="10937810" y="3832065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Times" pitchFamily="2" charset="0"/>
              </a:rPr>
              <a:t>Random Forest Classifier</a:t>
            </a:r>
          </a:p>
        </p:txBody>
      </p:sp>
      <p:graphicFrame>
        <p:nvGraphicFramePr>
          <p:cNvPr id="92" name="Table 94">
            <a:extLst>
              <a:ext uri="{FF2B5EF4-FFF2-40B4-BE49-F238E27FC236}">
                <a16:creationId xmlns:a16="http://schemas.microsoft.com/office/drawing/2014/main" id="{0B02BD1C-6869-3A7D-870E-612346A73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24814"/>
              </p:ext>
            </p:extLst>
          </p:nvPr>
        </p:nvGraphicFramePr>
        <p:xfrm>
          <a:off x="8789743" y="1791190"/>
          <a:ext cx="1846436" cy="103556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3218">
                  <a:extLst>
                    <a:ext uri="{9D8B030D-6E8A-4147-A177-3AD203B41FA5}">
                      <a16:colId xmlns:a16="http://schemas.microsoft.com/office/drawing/2014/main" val="1678404838"/>
                    </a:ext>
                  </a:extLst>
                </a:gridCol>
                <a:gridCol w="923218">
                  <a:extLst>
                    <a:ext uri="{9D8B030D-6E8A-4147-A177-3AD203B41FA5}">
                      <a16:colId xmlns:a16="http://schemas.microsoft.com/office/drawing/2014/main" val="1410584626"/>
                    </a:ext>
                  </a:extLst>
                </a:gridCol>
              </a:tblGrid>
              <a:tr h="33490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Tumor vs. Non-Tumor Acc. (F8_37)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/>
                        <a:t>Tumor vs. Non-Tumor vs. Hepatocyte Acc. (F8_37)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63863"/>
                  </a:ext>
                </a:extLst>
              </a:tr>
              <a:tr h="223267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00863"/>
                  </a:ext>
                </a:extLst>
              </a:tr>
              <a:tr h="223267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929309"/>
                  </a:ext>
                </a:extLst>
              </a:tr>
              <a:tr h="223267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27990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F994928F-808D-7A19-E0C3-430066C914EA}"/>
              </a:ext>
            </a:extLst>
          </p:cNvPr>
          <p:cNvSpPr txBox="1"/>
          <p:nvPr/>
        </p:nvSpPr>
        <p:spPr>
          <a:xfrm>
            <a:off x="9749919" y="2825520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>
                <a:latin typeface="Times" pitchFamily="2" charset="0"/>
              </a:rPr>
              <a:t>Confusion Matrices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F0023FD-7556-2824-146D-53D7939DAF19}"/>
              </a:ext>
            </a:extLst>
          </p:cNvPr>
          <p:cNvSpPr txBox="1"/>
          <p:nvPr/>
        </p:nvSpPr>
        <p:spPr>
          <a:xfrm>
            <a:off x="8558503" y="2171461"/>
            <a:ext cx="29848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L.R.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CCFB0B-9751-59E7-1148-134DCBC6C586}"/>
              </a:ext>
            </a:extLst>
          </p:cNvPr>
          <p:cNvSpPr txBox="1"/>
          <p:nvPr/>
        </p:nvSpPr>
        <p:spPr>
          <a:xfrm>
            <a:off x="8494529" y="2422234"/>
            <a:ext cx="3722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S.V.M.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6E449-0AB7-814A-387D-BE821B58DFE4}"/>
              </a:ext>
            </a:extLst>
          </p:cNvPr>
          <p:cNvSpPr txBox="1"/>
          <p:nvPr/>
        </p:nvSpPr>
        <p:spPr>
          <a:xfrm>
            <a:off x="8502399" y="2678217"/>
            <a:ext cx="35458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R.F.C.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6D2555-F66F-8A0C-4C0D-6A431B0BB692}"/>
              </a:ext>
            </a:extLst>
          </p:cNvPr>
          <p:cNvSpPr txBox="1"/>
          <p:nvPr/>
        </p:nvSpPr>
        <p:spPr>
          <a:xfrm>
            <a:off x="8651349" y="3956383"/>
            <a:ext cx="3503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methods are effective in deriving insight about tumor heterogeneity using spatial gene expression data.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824F5E9-1FD2-0885-5904-3CF36FDF09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42068" y="1783348"/>
            <a:ext cx="1160351" cy="1134895"/>
          </a:xfrm>
          <a:prstGeom prst="rect">
            <a:avLst/>
          </a:prstGeom>
        </p:spPr>
      </p:pic>
      <p:pic>
        <p:nvPicPr>
          <p:cNvPr id="108" name="Picture 107" descr="Qr code&#10;&#10;Description automatically generated">
            <a:extLst>
              <a:ext uri="{FF2B5EF4-FFF2-40B4-BE49-F238E27FC236}">
                <a16:creationId xmlns:a16="http://schemas.microsoft.com/office/drawing/2014/main" id="{22EA1A33-889D-D64A-1D5F-21EBA43ECE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83395" y="113062"/>
            <a:ext cx="670703" cy="670703"/>
          </a:xfrm>
          <a:prstGeom prst="rect">
            <a:avLst/>
          </a:prstGeom>
        </p:spPr>
      </p:pic>
      <p:pic>
        <p:nvPicPr>
          <p:cNvPr id="109" name="Picture 4" descr="nsf1.eps">
            <a:extLst>
              <a:ext uri="{FF2B5EF4-FFF2-40B4-BE49-F238E27FC236}">
                <a16:creationId xmlns:a16="http://schemas.microsoft.com/office/drawing/2014/main" id="{3DFB57E9-B171-AC2E-0DC9-751CB19AC8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038" y="52679"/>
            <a:ext cx="783296" cy="78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C1C394F-BD28-70D6-6757-5ED441E8AF7C}"/>
              </a:ext>
            </a:extLst>
          </p:cNvPr>
          <p:cNvSpPr txBox="1"/>
          <p:nvPr/>
        </p:nvSpPr>
        <p:spPr>
          <a:xfrm>
            <a:off x="10129133" y="778760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 No.: 2050195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A544997-B24D-1BD9-F153-97CFA678B9D2}"/>
              </a:ext>
            </a:extLst>
          </p:cNvPr>
          <p:cNvSpPr txBox="1"/>
          <p:nvPr/>
        </p:nvSpPr>
        <p:spPr>
          <a:xfrm>
            <a:off x="11318628" y="774001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Poster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D1F07E-AA72-1606-EF52-F8BF25D10588}"/>
              </a:ext>
            </a:extLst>
          </p:cNvPr>
          <p:cNvSpPr txBox="1"/>
          <p:nvPr/>
        </p:nvSpPr>
        <p:spPr>
          <a:xfrm>
            <a:off x="3390099" y="352589"/>
            <a:ext cx="5810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Chancharik Mitra</a:t>
            </a:r>
            <a:r>
              <a:rPr lang="en-US" sz="120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Jin Young Yoo</a:t>
            </a:r>
            <a:r>
              <a:rPr lang="en-US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Dr. Zeynep Madak-Erdogan</a:t>
            </a:r>
            <a:r>
              <a:rPr lang="en-US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Dr. Aiman Soliman</a:t>
            </a:r>
            <a:r>
              <a:rPr lang="en-US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2,3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72E9BF-6302-4825-80FB-DDB6CE72E985}"/>
              </a:ext>
            </a:extLst>
          </p:cNvPr>
          <p:cNvSpPr txBox="1"/>
          <p:nvPr/>
        </p:nvSpPr>
        <p:spPr>
          <a:xfrm>
            <a:off x="8644808" y="4624827"/>
            <a:ext cx="3503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ML methods for interpretability (e.g., RPL41)</a:t>
            </a:r>
          </a:p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Features: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BB0851C-7FA5-A35D-FA85-07DE05D1B0ED}"/>
              </a:ext>
            </a:extLst>
          </p:cNvPr>
          <p:cNvSpPr txBox="1"/>
          <p:nvPr/>
        </p:nvSpPr>
        <p:spPr>
          <a:xfrm>
            <a:off x="10129133" y="4776273"/>
            <a:ext cx="3503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Methods:</a:t>
            </a:r>
          </a:p>
          <a:p>
            <a:pPr marL="628650" lvl="1" indent="-171450">
              <a:buSzPct val="100000"/>
              <a:buFont typeface="Courier New" panose="02070309020205020404" pitchFamily="49" charset="0"/>
              <a:buChar char="o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DB89BD-A88D-1985-FE3D-A041061777C5}"/>
              </a:ext>
            </a:extLst>
          </p:cNvPr>
          <p:cNvSpPr txBox="1"/>
          <p:nvPr/>
        </p:nvSpPr>
        <p:spPr>
          <a:xfrm>
            <a:off x="2040865" y="597085"/>
            <a:ext cx="8279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California, Berkeley; </a:t>
            </a:r>
            <a:r>
              <a:rPr lang="en-US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Illinois, Urbana-Champaign, </a:t>
            </a:r>
            <a:r>
              <a:rPr lang="en-US" sz="12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Supercomputing Applications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50EA1B8-94D4-58EC-D3B6-04AC803759DB}"/>
              </a:ext>
            </a:extLst>
          </p:cNvPr>
          <p:cNvSpPr txBox="1"/>
          <p:nvPr/>
        </p:nvSpPr>
        <p:spPr>
          <a:xfrm>
            <a:off x="10392406" y="4941038"/>
            <a:ext cx="3503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100000"/>
              <a:buFont typeface="Wingdings" pitchFamily="2" charset="2"/>
              <a:buChar char="Ø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Embedding</a:t>
            </a:r>
          </a:p>
          <a:p>
            <a:pPr marL="171450" indent="-171450">
              <a:buSzPct val="100000"/>
              <a:buFont typeface="Wingdings" pitchFamily="2" charset="2"/>
              <a:buChar char="Ø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</a:p>
          <a:p>
            <a:pPr marL="171450" indent="-171450">
              <a:buSzPct val="100000"/>
              <a:buFont typeface="Wingdings" pitchFamily="2" charset="2"/>
              <a:buChar char="Ø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</a:t>
            </a:r>
          </a:p>
          <a:p>
            <a:pPr marL="171450" indent="-171450">
              <a:buSzPct val="100000"/>
              <a:buFont typeface="Wingdings" pitchFamily="2" charset="2"/>
              <a:buChar char="Ø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Methods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937D0C-D9B9-4C33-DF75-53158D9B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469" y="4977214"/>
            <a:ext cx="632471" cy="73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B14F300-021D-FEE8-EDE5-9B11EC63EE4F}"/>
              </a:ext>
            </a:extLst>
          </p:cNvPr>
          <p:cNvSpPr txBox="1"/>
          <p:nvPr/>
        </p:nvSpPr>
        <p:spPr>
          <a:xfrm>
            <a:off x="535736" y="6654662"/>
            <a:ext cx="24048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Activity Map Pipeline for Prostate Cancer Samples [5]</a:t>
            </a:r>
          </a:p>
        </p:txBody>
      </p:sp>
    </p:spTree>
    <p:extLst>
      <p:ext uri="{BB962C8B-B14F-4D97-AF65-F5344CB8AC3E}">
        <p14:creationId xmlns:p14="http://schemas.microsoft.com/office/powerpoint/2010/main" val="178011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62DB-25A0-8CB4-0107-CD4685D9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A8D91-163E-95B4-2FF7-7A749F76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20" y="4105929"/>
            <a:ext cx="3515086" cy="2520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57766A-5BEE-2766-C749-0E8F815B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504" y="1559771"/>
            <a:ext cx="3228883" cy="2379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908D7-6DBD-79A6-186C-2996EFA2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506" y="4249808"/>
            <a:ext cx="3228882" cy="22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1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9687</TotalTime>
  <Words>647</Words>
  <Application>Microsoft Macintosh PowerPoint</Application>
  <PresentationFormat>Widescreen</PresentationFormat>
  <Paragraphs>65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Times</vt:lpstr>
      <vt:lpstr>Times New Roman</vt:lpstr>
      <vt:lpstr>Wingdings</vt:lpstr>
      <vt:lpstr>Office Theme</vt:lpstr>
      <vt:lpstr>PowerPoint Presentation</vt:lpstr>
      <vt:lpstr>Supplementary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Chancharik Mitra</dc:creator>
  <cp:lastModifiedBy>Chancharik Mitra</cp:lastModifiedBy>
  <cp:revision>11</cp:revision>
  <cp:lastPrinted>2022-07-19T17:59:17Z</cp:lastPrinted>
  <dcterms:created xsi:type="dcterms:W3CDTF">2022-07-11T19:43:27Z</dcterms:created>
  <dcterms:modified xsi:type="dcterms:W3CDTF">2022-07-21T22:38:22Z</dcterms:modified>
</cp:coreProperties>
</file>